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1fe627833_0_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1fe62783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1fe627833_0_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1fe62783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1fe627833_0_7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1fe62783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1fe627833_0_7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1fe62783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1fe62783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1fe62783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1fe627833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1fe627833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1fe627833_0_1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1fe62783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1fe627833_0_1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1fe62783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1fe627833_0_1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1fe627833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1fe627833_0_1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1fe62783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1fe627833_0_1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1fe62783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1fe627833_0_1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1fe627833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1fe627833_0_1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1fe627833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1fe627833_0_1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1fe627833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1fe627833_0_17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1fe62783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1fe627833_0_17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41fe627833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1fe627833_0_18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1fe627833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41fe627833_0_19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41fe627833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1fe627833_0_19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1fe627833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41fe627833_0_20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41fe627833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1fe627833_0_20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1fe627833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c6f73a04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c6f73a04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c6f73a04f_0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c6f73a04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1fe627833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1fe62783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1fe627833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1fe62783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1fe627833_0_3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1fe62783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29739d1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29739d1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1fe627833_0_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1fe62783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larahack.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hyperlink" Target="https://leecrosdale.com" TargetMode="External"/><Relationship Id="rId4" Type="http://schemas.openxmlformats.org/officeDocument/2006/relationships/image" Target="../media/image18.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Legacy to Laravel</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By Lee Crosdale</a:t>
            </a:r>
            <a:endParaRPr sz="2400"/>
          </a:p>
        </p:txBody>
      </p:sp>
      <p:pic>
        <p:nvPicPr>
          <p:cNvPr id="69" name="Google Shape;69;p13"/>
          <p:cNvPicPr preferRelativeResize="0"/>
          <p:nvPr/>
        </p:nvPicPr>
        <p:blipFill>
          <a:blip r:embed="rId3">
            <a:alphaModFix/>
          </a:blip>
          <a:stretch>
            <a:fillRect/>
          </a:stretch>
        </p:blipFill>
        <p:spPr>
          <a:xfrm>
            <a:off x="3096788" y="202605"/>
            <a:ext cx="2950422" cy="16166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Moving to the cloud, the result</a:t>
            </a:r>
            <a:endParaRPr/>
          </a:p>
        </p:txBody>
      </p:sp>
      <p:sp>
        <p:nvSpPr>
          <p:cNvPr id="125" name="Google Shape;125;p22"/>
          <p:cNvSpPr txBox="1"/>
          <p:nvPr>
            <p:ph idx="1" type="body"/>
          </p:nvPr>
        </p:nvSpPr>
        <p:spPr>
          <a:xfrm>
            <a:off x="471900" y="1836100"/>
            <a:ext cx="8260200" cy="312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7500" lvl="0" marL="457200" rtl="0" algn="l">
              <a:spcBef>
                <a:spcPts val="1600"/>
              </a:spcBef>
              <a:spcAft>
                <a:spcPts val="0"/>
              </a:spcAft>
              <a:buSzPts val="1400"/>
              <a:buAutoNum type="arabicPeriod"/>
            </a:pPr>
            <a:r>
              <a:rPr lang="en"/>
              <a:t>Cloudflare (DNS,DDos,WAF and lots of other nice things)</a:t>
            </a:r>
            <a:endParaRPr/>
          </a:p>
          <a:p>
            <a:pPr indent="-317500" lvl="0" marL="457200" rtl="0" algn="l">
              <a:spcBef>
                <a:spcPts val="0"/>
              </a:spcBef>
              <a:spcAft>
                <a:spcPts val="0"/>
              </a:spcAft>
              <a:buSzPts val="1400"/>
              <a:buAutoNum type="arabicPeriod"/>
            </a:pPr>
            <a:r>
              <a:rPr lang="en"/>
              <a:t>DigitalOcean (Cloud Server hosting that was cheap and expandable)</a:t>
            </a:r>
            <a:endParaRPr/>
          </a:p>
          <a:p>
            <a:pPr indent="-317500" lvl="0" marL="457200" rtl="0" algn="l">
              <a:spcBef>
                <a:spcPts val="0"/>
              </a:spcBef>
              <a:spcAft>
                <a:spcPts val="0"/>
              </a:spcAft>
              <a:buSzPts val="1400"/>
              <a:buAutoNum type="arabicPeriod"/>
            </a:pPr>
            <a:r>
              <a:rPr lang="en"/>
              <a:t>Laravel Forge (Create new servers, sites, with CI and GIT integration EASILY)</a:t>
            </a:r>
            <a:endParaRPr/>
          </a:p>
          <a:p>
            <a:pPr indent="-317500" lvl="0" marL="457200" rtl="0" algn="l">
              <a:spcBef>
                <a:spcPts val="0"/>
              </a:spcBef>
              <a:spcAft>
                <a:spcPts val="0"/>
              </a:spcAft>
              <a:buSzPts val="1400"/>
              <a:buAutoNum type="arabicPeriod"/>
            </a:pPr>
            <a:r>
              <a:rPr lang="en"/>
              <a:t>GitHub (Source control, worth the money over free BitBucket)</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Moving to GIT</a:t>
            </a:r>
            <a:endParaRPr/>
          </a:p>
        </p:txBody>
      </p:sp>
      <p:sp>
        <p:nvSpPr>
          <p:cNvPr id="131" name="Google Shape;131;p23"/>
          <p:cNvSpPr txBox="1"/>
          <p:nvPr>
            <p:ph idx="1" type="body"/>
          </p:nvPr>
        </p:nvSpPr>
        <p:spPr>
          <a:xfrm>
            <a:off x="471900" y="1836100"/>
            <a:ext cx="8260200" cy="31281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t/>
            </a:r>
            <a:endParaRPr/>
          </a:p>
          <a:p>
            <a:pPr indent="-317500" lvl="0" marL="457200" rtl="0" algn="l">
              <a:spcBef>
                <a:spcPts val="1600"/>
              </a:spcBef>
              <a:spcAft>
                <a:spcPts val="0"/>
              </a:spcAft>
              <a:buSzPts val="1400"/>
              <a:buChar char="●"/>
            </a:pPr>
            <a:r>
              <a:rPr lang="en"/>
              <a:t>Relatively easy process</a:t>
            </a:r>
            <a:endParaRPr/>
          </a:p>
          <a:p>
            <a:pPr indent="-317500" lvl="0" marL="457200" rtl="0" algn="l">
              <a:spcBef>
                <a:spcPts val="0"/>
              </a:spcBef>
              <a:spcAft>
                <a:spcPts val="0"/>
              </a:spcAft>
              <a:buSzPts val="1400"/>
              <a:buChar char="●"/>
            </a:pPr>
            <a:r>
              <a:rPr lang="en"/>
              <a:t>Ensure your copy comes from production, not from dev when copying from FTP, missing folders are a nightmare, especially if they aren’t coded to be created if they aren’t there.</a:t>
            </a:r>
            <a:endParaRPr/>
          </a:p>
          <a:p>
            <a:pPr indent="-317500" lvl="0" marL="457200" rtl="0" algn="l">
              <a:spcBef>
                <a:spcPts val="0"/>
              </a:spcBef>
              <a:spcAft>
                <a:spcPts val="0"/>
              </a:spcAft>
              <a:buSzPts val="1400"/>
              <a:buChar char="●"/>
            </a:pPr>
            <a:r>
              <a:rPr lang="en"/>
              <a:t>Bitbucket was used for a while, but it often went down, a week after we moved to Github, BB was offline for nearly 2 days.</a:t>
            </a:r>
            <a:endParaRPr/>
          </a:p>
          <a:p>
            <a:pPr indent="-317500" lvl="0" marL="457200" rtl="0" algn="l">
              <a:spcBef>
                <a:spcPts val="0"/>
              </a:spcBef>
              <a:spcAft>
                <a:spcPts val="0"/>
              </a:spcAft>
              <a:buSzPts val="1400"/>
              <a:buChar char="●"/>
            </a:pPr>
            <a:r>
              <a:rPr lang="en"/>
              <a:t>GitHub infrastructure is good, DDos took them down for 8 seconds..</a:t>
            </a:r>
            <a:endParaRPr/>
          </a:p>
          <a:p>
            <a:pPr indent="0" lvl="0" marL="9144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dev environment</a:t>
            </a:r>
            <a:endParaRPr/>
          </a:p>
        </p:txBody>
      </p:sp>
      <p:sp>
        <p:nvSpPr>
          <p:cNvPr id="137" name="Google Shape;137;p24"/>
          <p:cNvSpPr txBox="1"/>
          <p:nvPr>
            <p:ph idx="1" type="body"/>
          </p:nvPr>
        </p:nvSpPr>
        <p:spPr>
          <a:xfrm>
            <a:off x="471900" y="1836100"/>
            <a:ext cx="8260200" cy="31281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t/>
            </a:r>
            <a:endParaRPr/>
          </a:p>
          <a:p>
            <a:pPr indent="-317500" lvl="0" marL="457200" rtl="0" algn="l">
              <a:spcBef>
                <a:spcPts val="1600"/>
              </a:spcBef>
              <a:spcAft>
                <a:spcPts val="0"/>
              </a:spcAft>
              <a:buSzPts val="1400"/>
              <a:buChar char="●"/>
            </a:pPr>
            <a:r>
              <a:rPr lang="en"/>
              <a:t>Current time to set up a dev box was about a day, apache configs, ftp the code down etc.</a:t>
            </a:r>
            <a:endParaRPr/>
          </a:p>
          <a:p>
            <a:pPr indent="-317500" lvl="0" marL="457200" rtl="0" algn="l">
              <a:spcBef>
                <a:spcPts val="0"/>
              </a:spcBef>
              <a:spcAft>
                <a:spcPts val="0"/>
              </a:spcAft>
              <a:buSzPts val="1400"/>
              <a:buChar char="●"/>
            </a:pPr>
            <a:r>
              <a:rPr lang="en"/>
              <a:t>Spent some time with docker, but Laravel Homestead felt like the best way to go.</a:t>
            </a:r>
            <a:endParaRPr/>
          </a:p>
          <a:p>
            <a:pPr indent="-317500" lvl="0" marL="457200" rtl="0" algn="l">
              <a:spcBef>
                <a:spcPts val="0"/>
              </a:spcBef>
              <a:spcAft>
                <a:spcPts val="0"/>
              </a:spcAft>
              <a:buSzPts val="1400"/>
              <a:buChar char="●"/>
            </a:pPr>
            <a:r>
              <a:rPr lang="en"/>
              <a:t>Tried some other tools like Laragon, but there were some file locking issues when accessing two sites hosted locally e.g site.test  calling api.site.test would cause laragon to freeze if sessions were involved.</a:t>
            </a:r>
            <a:endParaRPr/>
          </a:p>
          <a:p>
            <a:pPr indent="-317500" lvl="0" marL="457200" rtl="0" algn="l">
              <a:spcBef>
                <a:spcPts val="0"/>
              </a:spcBef>
              <a:spcAft>
                <a:spcPts val="0"/>
              </a:spcAft>
              <a:buSzPts val="1400"/>
              <a:buChar char="●"/>
            </a:pPr>
            <a:r>
              <a:rPr lang="en"/>
              <a:t>Databases hosted on cloud</a:t>
            </a:r>
            <a:endParaRPr/>
          </a:p>
          <a:p>
            <a:pPr indent="0" lvl="0" marL="9144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Moving from PHP 5.2 to 7.2</a:t>
            </a:r>
            <a:endParaRPr/>
          </a:p>
        </p:txBody>
      </p:sp>
      <p:sp>
        <p:nvSpPr>
          <p:cNvPr id="143" name="Google Shape;143;p25"/>
          <p:cNvSpPr txBox="1"/>
          <p:nvPr>
            <p:ph idx="1" type="body"/>
          </p:nvPr>
        </p:nvSpPr>
        <p:spPr>
          <a:xfrm>
            <a:off x="471900" y="1836100"/>
            <a:ext cx="8260200" cy="3128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Old MySQL library is completely removed.</a:t>
            </a:r>
            <a:endParaRPr/>
          </a:p>
          <a:p>
            <a:pPr indent="-317500" lvl="0" marL="457200" rtl="0" algn="l">
              <a:spcBef>
                <a:spcPts val="0"/>
              </a:spcBef>
              <a:spcAft>
                <a:spcPts val="0"/>
              </a:spcAft>
              <a:buSzPts val="1400"/>
              <a:buChar char="●"/>
            </a:pPr>
            <a:r>
              <a:rPr lang="en"/>
              <a:t>That worked in our favour, we created mysql functions that internally made mysqli calls.</a:t>
            </a:r>
            <a:endParaRPr/>
          </a:p>
          <a:p>
            <a:pPr indent="0" lvl="0" marL="914400" rtl="0" algn="l">
              <a:spcBef>
                <a:spcPts val="1600"/>
              </a:spcBef>
              <a:spcAft>
                <a:spcPts val="0"/>
              </a:spcAft>
              <a:buNone/>
            </a:pPr>
            <a:r>
              <a:t/>
            </a:r>
            <a:endParaRPr/>
          </a:p>
          <a:p>
            <a:pPr indent="0" lvl="0" marL="914400" rtl="0" algn="l">
              <a:spcBef>
                <a:spcPts val="1600"/>
              </a:spcBef>
              <a:spcAft>
                <a:spcPts val="0"/>
              </a:spcAft>
              <a:buNone/>
            </a:pPr>
            <a:r>
              <a:rPr lang="en"/>
              <a:t>[image wouldn’t fit here]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Google Shape;148;p26"/>
          <p:cNvPicPr preferRelativeResize="0"/>
          <p:nvPr/>
        </p:nvPicPr>
        <p:blipFill>
          <a:blip r:embed="rId3">
            <a:alphaModFix/>
          </a:blip>
          <a:stretch>
            <a:fillRect/>
          </a:stretch>
        </p:blipFill>
        <p:spPr>
          <a:xfrm>
            <a:off x="2335175" y="128838"/>
            <a:ext cx="4473650" cy="4885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Moving from PHP 5.2 to 7.2</a:t>
            </a:r>
            <a:endParaRPr/>
          </a:p>
          <a:p>
            <a:pPr indent="0" lvl="0" marL="0" rtl="0" algn="l">
              <a:spcBef>
                <a:spcPts val="0"/>
              </a:spcBef>
              <a:spcAft>
                <a:spcPts val="0"/>
              </a:spcAft>
              <a:buNone/>
            </a:pPr>
            <a:r>
              <a:rPr lang="en"/>
              <a:t>Part 2</a:t>
            </a:r>
            <a:endParaRPr/>
          </a:p>
        </p:txBody>
      </p:sp>
      <p:sp>
        <p:nvSpPr>
          <p:cNvPr id="154" name="Google Shape;154;p27"/>
          <p:cNvSpPr txBox="1"/>
          <p:nvPr>
            <p:ph idx="1" type="body"/>
          </p:nvPr>
        </p:nvSpPr>
        <p:spPr>
          <a:xfrm>
            <a:off x="471900" y="1919075"/>
            <a:ext cx="8295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other issue was there were a few classes that constructed based off the class name.</a:t>
            </a:r>
            <a:endParaRPr/>
          </a:p>
          <a:p>
            <a:pPr indent="0" lvl="0" marL="0" rtl="0" algn="l">
              <a:spcBef>
                <a:spcPts val="1600"/>
              </a:spcBef>
              <a:spcAft>
                <a:spcPts val="0"/>
              </a:spcAft>
              <a:buNone/>
            </a:pPr>
            <a:r>
              <a:rPr lang="en"/>
              <a:t>Then												Now</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5" name="Google Shape;155;p27"/>
          <p:cNvPicPr preferRelativeResize="0"/>
          <p:nvPr/>
        </p:nvPicPr>
        <p:blipFill>
          <a:blip r:embed="rId3">
            <a:alphaModFix/>
          </a:blip>
          <a:stretch>
            <a:fillRect/>
          </a:stretch>
        </p:blipFill>
        <p:spPr>
          <a:xfrm>
            <a:off x="295950" y="2819850"/>
            <a:ext cx="3590925" cy="1562100"/>
          </a:xfrm>
          <a:prstGeom prst="rect">
            <a:avLst/>
          </a:prstGeom>
          <a:noFill/>
          <a:ln>
            <a:noFill/>
          </a:ln>
        </p:spPr>
      </p:pic>
      <p:pic>
        <p:nvPicPr>
          <p:cNvPr id="156" name="Google Shape;156;p27"/>
          <p:cNvPicPr preferRelativeResize="0"/>
          <p:nvPr/>
        </p:nvPicPr>
        <p:blipFill>
          <a:blip r:embed="rId4">
            <a:alphaModFix/>
          </a:blip>
          <a:stretch>
            <a:fillRect/>
          </a:stretch>
        </p:blipFill>
        <p:spPr>
          <a:xfrm>
            <a:off x="5611575" y="2786513"/>
            <a:ext cx="2543175" cy="1628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Nginx for Laravel and Legacy</a:t>
            </a:r>
            <a:endParaRPr/>
          </a:p>
        </p:txBody>
      </p:sp>
      <p:sp>
        <p:nvSpPr>
          <p:cNvPr id="162" name="Google Shape;162;p28"/>
          <p:cNvSpPr txBox="1"/>
          <p:nvPr>
            <p:ph idx="1" type="body"/>
          </p:nvPr>
        </p:nvSpPr>
        <p:spPr>
          <a:xfrm>
            <a:off x="471900" y="1836100"/>
            <a:ext cx="8260200" cy="3128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Nginx is pretty easy to set up, automatically with forge.</a:t>
            </a:r>
            <a:endParaRPr/>
          </a:p>
          <a:p>
            <a:pPr indent="-317500" lvl="0" marL="457200" rtl="0" algn="l">
              <a:spcBef>
                <a:spcPts val="0"/>
              </a:spcBef>
              <a:spcAft>
                <a:spcPts val="0"/>
              </a:spcAft>
              <a:buSzPts val="1400"/>
              <a:buChar char="●"/>
            </a:pPr>
            <a:r>
              <a:rPr lang="en"/>
              <a:t>Configured nginx to look for legacy files and then move into the laravel framework.</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I also log the traffic, it’s interesting to see how many bots there are that attack.</a:t>
            </a:r>
            <a:endParaRPr/>
          </a:p>
          <a:p>
            <a:pPr indent="0" lvl="0" marL="914400" rtl="0" algn="l">
              <a:spcBef>
                <a:spcPts val="1600"/>
              </a:spcBef>
              <a:spcAft>
                <a:spcPts val="0"/>
              </a:spcAft>
              <a:buNone/>
            </a:pPr>
            <a:r>
              <a:t/>
            </a:r>
            <a:endParaRPr/>
          </a:p>
          <a:p>
            <a:pPr indent="0" lvl="0" marL="9144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63" name="Google Shape;163;p28"/>
          <p:cNvPicPr preferRelativeResize="0"/>
          <p:nvPr/>
        </p:nvPicPr>
        <p:blipFill>
          <a:blip r:embed="rId3">
            <a:alphaModFix/>
          </a:blip>
          <a:stretch>
            <a:fillRect/>
          </a:stretch>
        </p:blipFill>
        <p:spPr>
          <a:xfrm>
            <a:off x="2463235" y="2424225"/>
            <a:ext cx="4239425" cy="1951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DigitalOcean</a:t>
            </a:r>
            <a:endParaRPr/>
          </a:p>
        </p:txBody>
      </p:sp>
      <p:sp>
        <p:nvSpPr>
          <p:cNvPr id="169" name="Google Shape;169;p29"/>
          <p:cNvSpPr txBox="1"/>
          <p:nvPr>
            <p:ph idx="1" type="body"/>
          </p:nvPr>
        </p:nvSpPr>
        <p:spPr>
          <a:xfrm>
            <a:off x="471900" y="1836100"/>
            <a:ext cx="8260200" cy="31281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t/>
            </a:r>
            <a:endParaRPr/>
          </a:p>
          <a:p>
            <a:pPr indent="-317500" lvl="0" marL="457200" rtl="0" algn="l">
              <a:spcBef>
                <a:spcPts val="1600"/>
              </a:spcBef>
              <a:spcAft>
                <a:spcPts val="0"/>
              </a:spcAft>
              <a:buSzPts val="1400"/>
              <a:buChar char="●"/>
            </a:pPr>
            <a:r>
              <a:rPr lang="en"/>
              <a:t>1 Web Server containing files and php - 4GB - $20</a:t>
            </a:r>
            <a:endParaRPr/>
          </a:p>
          <a:p>
            <a:pPr indent="-317500" lvl="0" marL="457200" rtl="0" algn="l">
              <a:spcBef>
                <a:spcPts val="0"/>
              </a:spcBef>
              <a:spcAft>
                <a:spcPts val="0"/>
              </a:spcAft>
              <a:buSzPts val="1400"/>
              <a:buChar char="●"/>
            </a:pPr>
            <a:r>
              <a:rPr lang="en"/>
              <a:t>1 Database Server - 4GB Server - $20</a:t>
            </a:r>
            <a:endParaRPr/>
          </a:p>
          <a:p>
            <a:pPr indent="-317500" lvl="0" marL="457200" rtl="0" algn="l">
              <a:spcBef>
                <a:spcPts val="0"/>
              </a:spcBef>
              <a:spcAft>
                <a:spcPts val="0"/>
              </a:spcAft>
              <a:buSzPts val="1400"/>
              <a:buChar char="●"/>
            </a:pPr>
            <a:r>
              <a:rPr lang="en"/>
              <a:t>1 CDN - 1GB Server - $10</a:t>
            </a:r>
            <a:endParaRPr/>
          </a:p>
          <a:p>
            <a:pPr indent="-317500" lvl="0" marL="457200" rtl="0" algn="l">
              <a:spcBef>
                <a:spcPts val="0"/>
              </a:spcBef>
              <a:spcAft>
                <a:spcPts val="0"/>
              </a:spcAft>
              <a:buSzPts val="1400"/>
              <a:buChar char="●"/>
            </a:pPr>
            <a:r>
              <a:rPr lang="en"/>
              <a:t>3 - $10 servers hosting various other tools and apis that we use.</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A LOT cheaper than the £400 a month we were currently paying for a single dedicated box.</a:t>
            </a:r>
            <a:endParaRPr/>
          </a:p>
          <a:p>
            <a:pPr indent="0" lvl="0" marL="0" rtl="0" algn="l">
              <a:spcBef>
                <a:spcPts val="1600"/>
              </a:spcBef>
              <a:spcAft>
                <a:spcPts val="0"/>
              </a:spcAft>
              <a:buNone/>
            </a:pPr>
            <a:r>
              <a:t/>
            </a:r>
            <a:endParaRPr/>
          </a:p>
          <a:p>
            <a:pPr indent="0" lvl="0" marL="9144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Google Shape;174;p30"/>
          <p:cNvPicPr preferRelativeResize="0"/>
          <p:nvPr/>
        </p:nvPicPr>
        <p:blipFill>
          <a:blip r:embed="rId3">
            <a:alphaModFix/>
          </a:blip>
          <a:stretch>
            <a:fillRect/>
          </a:stretch>
        </p:blipFill>
        <p:spPr>
          <a:xfrm>
            <a:off x="597825" y="346200"/>
            <a:ext cx="8078225" cy="4254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Beware of Third Party Libraries</a:t>
            </a:r>
            <a:endParaRPr/>
          </a:p>
          <a:p>
            <a:pPr indent="0" lvl="0" marL="0" rtl="0" algn="l">
              <a:spcBef>
                <a:spcPts val="0"/>
              </a:spcBef>
              <a:spcAft>
                <a:spcPts val="0"/>
              </a:spcAft>
              <a:buNone/>
            </a:pPr>
            <a:r>
              <a:rPr lang="en"/>
              <a:t>(that aren’t version controlled)</a:t>
            </a:r>
            <a:endParaRPr/>
          </a:p>
        </p:txBody>
      </p:sp>
      <p:sp>
        <p:nvSpPr>
          <p:cNvPr id="180" name="Google Shape;180;p31"/>
          <p:cNvSpPr txBox="1"/>
          <p:nvPr>
            <p:ph idx="1" type="body"/>
          </p:nvPr>
        </p:nvSpPr>
        <p:spPr>
          <a:xfrm>
            <a:off x="471900" y="1836100"/>
            <a:ext cx="8260200" cy="312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Lots of PDF Libraries were used to save API data to file.</a:t>
            </a:r>
            <a:endParaRPr/>
          </a:p>
          <a:p>
            <a:pPr indent="-317500" lvl="0" marL="457200" rtl="0" algn="l">
              <a:spcBef>
                <a:spcPts val="1600"/>
              </a:spcBef>
              <a:spcAft>
                <a:spcPts val="0"/>
              </a:spcAft>
              <a:buSzPts val="1400"/>
              <a:buChar char="●"/>
            </a:pPr>
            <a:r>
              <a:rPr lang="en"/>
              <a:t>FDPF</a:t>
            </a:r>
            <a:endParaRPr/>
          </a:p>
          <a:p>
            <a:pPr indent="-317500" lvl="0" marL="457200" rtl="0" algn="l">
              <a:spcBef>
                <a:spcPts val="0"/>
              </a:spcBef>
              <a:spcAft>
                <a:spcPts val="0"/>
              </a:spcAft>
              <a:buSzPts val="1400"/>
              <a:buChar char="●"/>
            </a:pPr>
            <a:r>
              <a:rPr lang="en"/>
              <a:t>wkHtmlToPDF</a:t>
            </a:r>
            <a:endParaRPr/>
          </a:p>
          <a:p>
            <a:pPr indent="-317500" lvl="0" marL="457200" rtl="0" algn="l">
              <a:spcBef>
                <a:spcPts val="0"/>
              </a:spcBef>
              <a:spcAft>
                <a:spcPts val="0"/>
              </a:spcAft>
              <a:buSzPts val="1400"/>
              <a:buChar char="●"/>
            </a:pPr>
            <a:r>
              <a:rPr lang="en"/>
              <a:t>TCPDF</a:t>
            </a:r>
            <a:endParaRPr/>
          </a:p>
          <a:p>
            <a:pPr indent="0" lvl="0" marL="0" rtl="0" algn="l">
              <a:spcBef>
                <a:spcPts val="1600"/>
              </a:spcBef>
              <a:spcAft>
                <a:spcPts val="0"/>
              </a:spcAft>
              <a:buNone/>
            </a:pPr>
            <a:r>
              <a:rPr lang="en"/>
              <a:t>It’s important to document these, and make sure they are available in later PHP versions, and OS versions.</a:t>
            </a:r>
            <a:endParaRPr/>
          </a:p>
          <a:p>
            <a:pPr indent="0" lvl="0" marL="9144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75" name="Google Shape;75;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My name is Lee Crosdale</a:t>
            </a:r>
            <a:endParaRPr/>
          </a:p>
          <a:p>
            <a:pPr indent="-342900" lvl="0" marL="457200" rtl="0" algn="l">
              <a:spcBef>
                <a:spcPts val="0"/>
              </a:spcBef>
              <a:spcAft>
                <a:spcPts val="0"/>
              </a:spcAft>
              <a:buSzPts val="1800"/>
              <a:buChar char="●"/>
            </a:pPr>
            <a:r>
              <a:rPr lang="en"/>
              <a:t>Senior Web Developer for Magpie Solutions</a:t>
            </a:r>
            <a:endParaRPr/>
          </a:p>
          <a:p>
            <a:pPr indent="-342900" lvl="0" marL="457200" rtl="0" algn="l">
              <a:spcBef>
                <a:spcPts val="0"/>
              </a:spcBef>
              <a:spcAft>
                <a:spcPts val="0"/>
              </a:spcAft>
              <a:buSzPts val="1800"/>
              <a:buChar char="●"/>
            </a:pPr>
            <a:r>
              <a:rPr lang="en"/>
              <a:t>Worked mainly with a Microsoft Stack, PHP was a hobby until more recently</a:t>
            </a:r>
            <a:endParaRPr/>
          </a:p>
          <a:p>
            <a:pPr indent="-342900" lvl="0" marL="457200" rtl="0" algn="l">
              <a:spcBef>
                <a:spcPts val="0"/>
              </a:spcBef>
              <a:spcAft>
                <a:spcPts val="0"/>
              </a:spcAft>
              <a:buSzPts val="1800"/>
              <a:buChar char="●"/>
            </a:pPr>
            <a:r>
              <a:rPr lang="en"/>
              <a:t>Please join my hackathon at </a:t>
            </a:r>
            <a:r>
              <a:rPr lang="en" u="sng">
                <a:solidFill>
                  <a:schemeClr val="hlink"/>
                </a:solidFill>
                <a:hlinkClick r:id="rId3"/>
              </a:rPr>
              <a:t>https://larahack.com</a:t>
            </a:r>
            <a:endParaRPr/>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Quick Recap</a:t>
            </a:r>
            <a:endParaRPr/>
          </a:p>
        </p:txBody>
      </p:sp>
      <p:sp>
        <p:nvSpPr>
          <p:cNvPr id="186" name="Google Shape;186;p32"/>
          <p:cNvSpPr txBox="1"/>
          <p:nvPr>
            <p:ph idx="1" type="body"/>
          </p:nvPr>
        </p:nvSpPr>
        <p:spPr>
          <a:xfrm>
            <a:off x="471900" y="1836100"/>
            <a:ext cx="8260200" cy="312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we have a new dev environment which setting up is a relative breeze, cloud servers, the latest PHP, GIT controlled source code and continuous integration.</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Now the refactor to Laravel could begin.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Models</a:t>
            </a:r>
            <a:endParaRPr/>
          </a:p>
        </p:txBody>
      </p:sp>
      <p:sp>
        <p:nvSpPr>
          <p:cNvPr id="192" name="Google Shape;192;p33"/>
          <p:cNvSpPr txBox="1"/>
          <p:nvPr>
            <p:ph idx="1" type="body"/>
          </p:nvPr>
        </p:nvSpPr>
        <p:spPr>
          <a:xfrm>
            <a:off x="471900" y="1698550"/>
            <a:ext cx="8260200" cy="3265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Laravel Models are a breeze to create</a:t>
            </a:r>
            <a:endParaRPr/>
          </a:p>
          <a:p>
            <a:pPr indent="0" lvl="0" marL="0" rtl="0" algn="l">
              <a:spcBef>
                <a:spcPts val="1600"/>
              </a:spcBef>
              <a:spcAft>
                <a:spcPts val="0"/>
              </a:spcAft>
              <a:buNone/>
            </a:pPr>
            <a:r>
              <a:t/>
            </a:r>
            <a:endParaRPr/>
          </a:p>
          <a:p>
            <a:pPr indent="-317500" lvl="0" marL="457200" rtl="0" algn="l">
              <a:spcBef>
                <a:spcPts val="1600"/>
              </a:spcBef>
              <a:spcAft>
                <a:spcPts val="0"/>
              </a:spcAft>
              <a:buSzPts val="1400"/>
              <a:buChar char="●"/>
            </a:pPr>
            <a:r>
              <a:rPr lang="en"/>
              <a:t>Overriding model constants and variables made it easy to integrate legacy tables</a:t>
            </a:r>
            <a:endParaRPr/>
          </a:p>
          <a:p>
            <a:pPr indent="0" lvl="0" marL="0" rtl="0" algn="l">
              <a:spcBef>
                <a:spcPts val="1600"/>
              </a:spcBef>
              <a:spcAft>
                <a:spcPts val="0"/>
              </a:spcAft>
              <a:buNone/>
            </a:pPr>
            <a:r>
              <a:t/>
            </a:r>
            <a:endParaRPr/>
          </a:p>
          <a:p>
            <a:pPr indent="-317500" lvl="0" marL="457200" rtl="0" algn="l">
              <a:spcBef>
                <a:spcPts val="1600"/>
              </a:spcBef>
              <a:spcAft>
                <a:spcPts val="0"/>
              </a:spcAft>
              <a:buSzPts val="1400"/>
              <a:buChar char="●"/>
            </a:pPr>
            <a:r>
              <a:rPr lang="en"/>
              <a:t>Timestamps</a:t>
            </a:r>
            <a:endParaRPr/>
          </a:p>
          <a:p>
            <a:pPr indent="0" lvl="0" marL="0" rtl="0" algn="l">
              <a:spcBef>
                <a:spcPts val="1600"/>
              </a:spcBef>
              <a:spcAft>
                <a:spcPts val="0"/>
              </a:spcAft>
              <a:buNone/>
            </a:pPr>
            <a:r>
              <a:t/>
            </a:r>
            <a:endParaRPr/>
          </a:p>
          <a:p>
            <a:pPr indent="-317500" lvl="0" marL="457200" rtl="0" algn="l">
              <a:spcBef>
                <a:spcPts val="1600"/>
              </a:spcBef>
              <a:spcAft>
                <a:spcPts val="0"/>
              </a:spcAft>
              <a:buSzPts val="1400"/>
              <a:buChar char="●"/>
            </a:pPr>
            <a:r>
              <a:rPr lang="en"/>
              <a:t>Auto model generating tools weren’t that great</a:t>
            </a:r>
            <a:endParaRPr/>
          </a:p>
          <a:p>
            <a:pPr indent="0" lvl="0" marL="0" rtl="0" algn="l">
              <a:spcBef>
                <a:spcPts val="1600"/>
              </a:spcBef>
              <a:spcAft>
                <a:spcPts val="1600"/>
              </a:spcAft>
              <a:buNone/>
            </a:pPr>
            <a:r>
              <a:t/>
            </a:r>
            <a:endParaRPr/>
          </a:p>
        </p:txBody>
      </p:sp>
      <p:pic>
        <p:nvPicPr>
          <p:cNvPr id="193" name="Google Shape;193;p33"/>
          <p:cNvPicPr preferRelativeResize="0"/>
          <p:nvPr/>
        </p:nvPicPr>
        <p:blipFill>
          <a:blip r:embed="rId3">
            <a:alphaModFix/>
          </a:blip>
          <a:stretch>
            <a:fillRect/>
          </a:stretch>
        </p:blipFill>
        <p:spPr>
          <a:xfrm>
            <a:off x="1013625" y="2000213"/>
            <a:ext cx="4819650" cy="409575"/>
          </a:xfrm>
          <a:prstGeom prst="rect">
            <a:avLst/>
          </a:prstGeom>
          <a:noFill/>
          <a:ln>
            <a:noFill/>
          </a:ln>
        </p:spPr>
      </p:pic>
      <p:pic>
        <p:nvPicPr>
          <p:cNvPr id="194" name="Google Shape;194;p33"/>
          <p:cNvPicPr preferRelativeResize="0"/>
          <p:nvPr/>
        </p:nvPicPr>
        <p:blipFill>
          <a:blip r:embed="rId4">
            <a:alphaModFix/>
          </a:blip>
          <a:stretch>
            <a:fillRect/>
          </a:stretch>
        </p:blipFill>
        <p:spPr>
          <a:xfrm>
            <a:off x="1013625" y="2903575"/>
            <a:ext cx="3028950" cy="381000"/>
          </a:xfrm>
          <a:prstGeom prst="rect">
            <a:avLst/>
          </a:prstGeom>
          <a:noFill/>
          <a:ln>
            <a:noFill/>
          </a:ln>
        </p:spPr>
      </p:pic>
      <p:pic>
        <p:nvPicPr>
          <p:cNvPr id="195" name="Google Shape;195;p33"/>
          <p:cNvPicPr preferRelativeResize="0"/>
          <p:nvPr/>
        </p:nvPicPr>
        <p:blipFill>
          <a:blip r:embed="rId5">
            <a:alphaModFix/>
          </a:blip>
          <a:stretch>
            <a:fillRect/>
          </a:stretch>
        </p:blipFill>
        <p:spPr>
          <a:xfrm>
            <a:off x="1013625" y="3813775"/>
            <a:ext cx="2419350" cy="390525"/>
          </a:xfrm>
          <a:prstGeom prst="rect">
            <a:avLst/>
          </a:prstGeom>
          <a:noFill/>
          <a:ln>
            <a:noFill/>
          </a:ln>
        </p:spPr>
      </p:pic>
      <p:pic>
        <p:nvPicPr>
          <p:cNvPr id="196" name="Google Shape;196;p33"/>
          <p:cNvPicPr preferRelativeResize="0"/>
          <p:nvPr/>
        </p:nvPicPr>
        <p:blipFill>
          <a:blip r:embed="rId6">
            <a:alphaModFix/>
          </a:blip>
          <a:stretch>
            <a:fillRect/>
          </a:stretch>
        </p:blipFill>
        <p:spPr>
          <a:xfrm>
            <a:off x="3573400" y="3809013"/>
            <a:ext cx="2886075" cy="400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Sessions</a:t>
            </a:r>
            <a:endParaRPr/>
          </a:p>
        </p:txBody>
      </p:sp>
      <p:sp>
        <p:nvSpPr>
          <p:cNvPr id="202" name="Google Shape;202;p34"/>
          <p:cNvSpPr txBox="1"/>
          <p:nvPr>
            <p:ph idx="1" type="body"/>
          </p:nvPr>
        </p:nvSpPr>
        <p:spPr>
          <a:xfrm>
            <a:off x="471900" y="1698550"/>
            <a:ext cx="8260200" cy="3265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203" name="Google Shape;203;p34"/>
          <p:cNvPicPr preferRelativeResize="0"/>
          <p:nvPr/>
        </p:nvPicPr>
        <p:blipFill>
          <a:blip r:embed="rId3">
            <a:alphaModFix/>
          </a:blip>
          <a:stretch>
            <a:fillRect/>
          </a:stretch>
        </p:blipFill>
        <p:spPr>
          <a:xfrm>
            <a:off x="2607529" y="263725"/>
            <a:ext cx="5251275" cy="45807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Sessions Part 2</a:t>
            </a:r>
            <a:endParaRPr/>
          </a:p>
        </p:txBody>
      </p:sp>
      <p:sp>
        <p:nvSpPr>
          <p:cNvPr id="209" name="Google Shape;209;p35"/>
          <p:cNvSpPr txBox="1"/>
          <p:nvPr>
            <p:ph idx="1" type="body"/>
          </p:nvPr>
        </p:nvSpPr>
        <p:spPr>
          <a:xfrm>
            <a:off x="501825" y="1656675"/>
            <a:ext cx="8260200" cy="32658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t/>
            </a:r>
            <a:endParaRPr/>
          </a:p>
          <a:p>
            <a:pPr indent="-317500" lvl="0" marL="457200" rtl="0" algn="l">
              <a:spcBef>
                <a:spcPts val="1600"/>
              </a:spcBef>
              <a:spcAft>
                <a:spcPts val="0"/>
              </a:spcAft>
              <a:buSzPts val="1400"/>
              <a:buChar char="●"/>
            </a:pPr>
            <a:r>
              <a:rPr lang="en"/>
              <a:t>This version of Laravel uses bcrypt, so you can use password_verify in normal PHP.</a:t>
            </a:r>
            <a:endParaRPr/>
          </a:p>
          <a:p>
            <a:pPr indent="-317500" lvl="0" marL="457200" rtl="0" algn="l">
              <a:spcBef>
                <a:spcPts val="0"/>
              </a:spcBef>
              <a:spcAft>
                <a:spcPts val="0"/>
              </a:spcAft>
              <a:buSzPts val="1400"/>
              <a:buChar char="●"/>
            </a:pPr>
            <a:r>
              <a:rPr lang="en"/>
              <a:t>Important to see security flaws, and fix those as quickly as possible</a:t>
            </a:r>
            <a:endParaRPr/>
          </a:p>
          <a:p>
            <a:pPr indent="-317500" lvl="0" marL="457200" rtl="0" algn="l">
              <a:spcBef>
                <a:spcPts val="0"/>
              </a:spcBef>
              <a:spcAft>
                <a:spcPts val="0"/>
              </a:spcAft>
              <a:buSzPts val="1400"/>
              <a:buChar char="●"/>
            </a:pPr>
            <a:r>
              <a:rPr lang="en"/>
              <a:t>MD5 should never be used for password storage.</a:t>
            </a:r>
            <a:endParaRPr/>
          </a:p>
          <a:p>
            <a:pPr indent="-317500" lvl="0" marL="457200" rtl="0" algn="l">
              <a:spcBef>
                <a:spcPts val="0"/>
              </a:spcBef>
              <a:spcAft>
                <a:spcPts val="0"/>
              </a:spcAft>
              <a:buSzPts val="1400"/>
              <a:buChar char="●"/>
            </a:pPr>
            <a:r>
              <a:rPr lang="en"/>
              <a:t>Password resets etc all built into the laravel auth framework.</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460950" y="7566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 uh oh</a:t>
            </a:r>
            <a:endParaRPr/>
          </a:p>
        </p:txBody>
      </p:sp>
      <p:sp>
        <p:nvSpPr>
          <p:cNvPr id="215" name="Google Shape;215;p36"/>
          <p:cNvSpPr txBox="1"/>
          <p:nvPr>
            <p:ph idx="1" type="body"/>
          </p:nvPr>
        </p:nvSpPr>
        <p:spPr>
          <a:xfrm>
            <a:off x="507825" y="1877700"/>
            <a:ext cx="8260200" cy="3265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Front end rewrite destroyed SEO</a:t>
            </a:r>
            <a:endParaRPr/>
          </a:p>
          <a:p>
            <a:pPr indent="-317500" lvl="0" marL="457200" rtl="0" algn="l">
              <a:spcBef>
                <a:spcPts val="0"/>
              </a:spcBef>
              <a:spcAft>
                <a:spcPts val="0"/>
              </a:spcAft>
              <a:buSzPts val="1400"/>
              <a:buChar char="●"/>
            </a:pPr>
            <a:r>
              <a:rPr lang="en"/>
              <a:t>We needed a quick way to fix that. (Laravel to the rescue)</a:t>
            </a:r>
            <a:endParaRPr/>
          </a:p>
          <a:p>
            <a:pPr indent="-317500" lvl="0" marL="457200" rtl="0" algn="l">
              <a:spcBef>
                <a:spcPts val="0"/>
              </a:spcBef>
              <a:spcAft>
                <a:spcPts val="0"/>
              </a:spcAft>
              <a:buSzPts val="1400"/>
              <a:buChar char="●"/>
            </a:pPr>
            <a:r>
              <a:rPr lang="en"/>
              <a:t>Mini CMS was easy to build in Laravel, and allowed a non-techie to create new pages and quickly fix any issues.</a:t>
            </a:r>
            <a:endParaRPr/>
          </a:p>
          <a:p>
            <a:pPr indent="-317500" lvl="0" marL="457200" rtl="0" algn="l">
              <a:spcBef>
                <a:spcPts val="0"/>
              </a:spcBef>
              <a:spcAft>
                <a:spcPts val="0"/>
              </a:spcAft>
              <a:buSzPts val="1400"/>
              <a:buChar char="●"/>
            </a:pPr>
            <a:r>
              <a:rPr lang="en"/>
              <a:t>Able to create redirects, insert model data etc.</a:t>
            </a:r>
            <a:endParaRPr/>
          </a:p>
          <a:p>
            <a:pPr indent="-317500" lvl="0" marL="457200" rtl="0" algn="l">
              <a:spcBef>
                <a:spcPts val="0"/>
              </a:spcBef>
              <a:spcAft>
                <a:spcPts val="0"/>
              </a:spcAft>
              <a:buSzPts val="1400"/>
              <a:buChar char="●"/>
            </a:pPr>
            <a:r>
              <a:rPr lang="en"/>
              <a:t>This cemented Laravel as a good framework choice.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37"/>
          <p:cNvPicPr preferRelativeResize="0"/>
          <p:nvPr/>
        </p:nvPicPr>
        <p:blipFill>
          <a:blip r:embed="rId3">
            <a:alphaModFix/>
          </a:blip>
          <a:stretch>
            <a:fillRect/>
          </a:stretch>
        </p:blipFill>
        <p:spPr>
          <a:xfrm>
            <a:off x="966112" y="585198"/>
            <a:ext cx="7211775" cy="3973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8"/>
          <p:cNvSpPr txBox="1"/>
          <p:nvPr>
            <p:ph type="title"/>
          </p:nvPr>
        </p:nvSpPr>
        <p:spPr>
          <a:xfrm>
            <a:off x="460950" y="7566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Admin Panel(s)</a:t>
            </a:r>
            <a:endParaRPr/>
          </a:p>
        </p:txBody>
      </p:sp>
      <p:sp>
        <p:nvSpPr>
          <p:cNvPr id="226" name="Google Shape;226;p38"/>
          <p:cNvSpPr txBox="1"/>
          <p:nvPr>
            <p:ph idx="1" type="body"/>
          </p:nvPr>
        </p:nvSpPr>
        <p:spPr>
          <a:xfrm>
            <a:off x="507825" y="1877700"/>
            <a:ext cx="8260200" cy="3265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CMS Creation meant I needed a quick admin panel (Nova wasn’t out yet)</a:t>
            </a:r>
            <a:endParaRPr/>
          </a:p>
          <a:p>
            <a:pPr indent="-317500" lvl="0" marL="457200" rtl="0" algn="l">
              <a:spcBef>
                <a:spcPts val="0"/>
              </a:spcBef>
              <a:spcAft>
                <a:spcPts val="0"/>
              </a:spcAft>
              <a:buSzPts val="1400"/>
              <a:buChar char="●"/>
            </a:pPr>
            <a:r>
              <a:rPr lang="en"/>
              <a:t>2 Admin logins (legacy and Laravel)</a:t>
            </a:r>
            <a:endParaRPr/>
          </a:p>
          <a:p>
            <a:pPr indent="-317500" lvl="0" marL="457200" rtl="0" algn="l">
              <a:spcBef>
                <a:spcPts val="0"/>
              </a:spcBef>
              <a:spcAft>
                <a:spcPts val="0"/>
              </a:spcAft>
              <a:buSzPts val="1400"/>
              <a:buChar char="●"/>
            </a:pPr>
            <a:r>
              <a:rPr lang="en"/>
              <a:t>Admin panel is actually a good place to start refactoring, no customer interaction.</a:t>
            </a:r>
            <a:endParaRPr/>
          </a:p>
          <a:p>
            <a:pPr indent="-317500" lvl="0" marL="457200" rtl="0" algn="l">
              <a:spcBef>
                <a:spcPts val="0"/>
              </a:spcBef>
              <a:spcAft>
                <a:spcPts val="0"/>
              </a:spcAft>
              <a:buSzPts val="1400"/>
              <a:buChar char="●"/>
            </a:pPr>
            <a:r>
              <a:rPr lang="en"/>
              <a:t>VueJs and Laravel allowed us to internally streamline a lot of tasks.</a:t>
            </a:r>
            <a:endParaRPr/>
          </a:p>
          <a:p>
            <a:pPr indent="0" lvl="0" marL="0" rtl="0" algn="l">
              <a:spcBef>
                <a:spcPts val="16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9"/>
          <p:cNvSpPr txBox="1"/>
          <p:nvPr>
            <p:ph type="title"/>
          </p:nvPr>
        </p:nvSpPr>
        <p:spPr>
          <a:xfrm>
            <a:off x="460950" y="7566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Microservices</a:t>
            </a:r>
            <a:endParaRPr/>
          </a:p>
        </p:txBody>
      </p:sp>
      <p:sp>
        <p:nvSpPr>
          <p:cNvPr id="232" name="Google Shape;232;p39"/>
          <p:cNvSpPr txBox="1"/>
          <p:nvPr>
            <p:ph idx="1" type="body"/>
          </p:nvPr>
        </p:nvSpPr>
        <p:spPr>
          <a:xfrm>
            <a:off x="507825" y="1877700"/>
            <a:ext cx="8260200" cy="3265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Not all code is refactorable, or at least, it’s not worth being refactored.</a:t>
            </a:r>
            <a:endParaRPr/>
          </a:p>
          <a:p>
            <a:pPr indent="-317500" lvl="0" marL="457200" rtl="0" algn="l">
              <a:spcBef>
                <a:spcPts val="0"/>
              </a:spcBef>
              <a:spcAft>
                <a:spcPts val="0"/>
              </a:spcAft>
              <a:buSzPts val="1400"/>
              <a:buChar char="●"/>
            </a:pPr>
            <a:r>
              <a:rPr lang="en"/>
              <a:t>Microservices are a good way to get new developers up to speed with a specific issue, and allow them to take part in a legacy rewrite.</a:t>
            </a:r>
            <a:endParaRPr/>
          </a:p>
          <a:p>
            <a:pPr indent="-317500" lvl="0" marL="457200" rtl="0" algn="l">
              <a:spcBef>
                <a:spcPts val="0"/>
              </a:spcBef>
              <a:spcAft>
                <a:spcPts val="0"/>
              </a:spcAft>
              <a:buSzPts val="1400"/>
              <a:buChar char="●"/>
            </a:pPr>
            <a:r>
              <a:rPr lang="en"/>
              <a:t>Con is that there is another codebase to maintain</a:t>
            </a:r>
            <a:endParaRPr/>
          </a:p>
          <a:p>
            <a:pPr indent="-317500" lvl="0" marL="457200" rtl="0" algn="l">
              <a:spcBef>
                <a:spcPts val="0"/>
              </a:spcBef>
              <a:spcAft>
                <a:spcPts val="0"/>
              </a:spcAft>
              <a:buSzPts val="1400"/>
              <a:buChar char="●"/>
            </a:pPr>
            <a:r>
              <a:rPr lang="en"/>
              <a:t>With no legacy code, it’s all clean Laravel.</a:t>
            </a:r>
            <a:endParaRPr/>
          </a:p>
          <a:p>
            <a:pPr indent="-317500" lvl="0" marL="457200" rtl="0" algn="l">
              <a:spcBef>
                <a:spcPts val="0"/>
              </a:spcBef>
              <a:spcAft>
                <a:spcPts val="0"/>
              </a:spcAft>
              <a:buSzPts val="1400"/>
              <a:buChar char="●"/>
            </a:pPr>
            <a:r>
              <a:rPr lang="en"/>
              <a:t>Simply build a rest class named ‘x’ and you strip out the legacy code and replace it with the new rest API microservice.</a:t>
            </a:r>
            <a:endParaRPr/>
          </a:p>
          <a:p>
            <a:pPr indent="-317500" lvl="0" marL="457200" rtl="0" algn="l">
              <a:spcBef>
                <a:spcPts val="0"/>
              </a:spcBef>
              <a:spcAft>
                <a:spcPts val="0"/>
              </a:spcAft>
              <a:buSzPts val="1400"/>
              <a:buChar char="●"/>
            </a:pPr>
            <a:r>
              <a:rPr lang="en"/>
              <a:t>You can extend those Microservices out to customers or increase value for service.</a:t>
            </a:r>
            <a:endParaRPr/>
          </a:p>
          <a:p>
            <a:pPr indent="0" lvl="0" marL="457200" rtl="0" algn="l">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40"/>
          <p:cNvSpPr txBox="1"/>
          <p:nvPr>
            <p:ph type="title"/>
          </p:nvPr>
        </p:nvSpPr>
        <p:spPr>
          <a:xfrm>
            <a:off x="460950" y="7566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File Storage</a:t>
            </a:r>
            <a:endParaRPr/>
          </a:p>
        </p:txBody>
      </p:sp>
      <p:sp>
        <p:nvSpPr>
          <p:cNvPr id="238" name="Google Shape;238;p40"/>
          <p:cNvSpPr txBox="1"/>
          <p:nvPr>
            <p:ph idx="1" type="body"/>
          </p:nvPr>
        </p:nvSpPr>
        <p:spPr>
          <a:xfrm>
            <a:off x="507825" y="1877700"/>
            <a:ext cx="8260200" cy="3265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Not a tackled issue yet.</a:t>
            </a:r>
            <a:endParaRPr/>
          </a:p>
          <a:p>
            <a:pPr indent="-317500" lvl="0" marL="457200" rtl="0" algn="l">
              <a:spcBef>
                <a:spcPts val="0"/>
              </a:spcBef>
              <a:spcAft>
                <a:spcPts val="0"/>
              </a:spcAft>
              <a:buSzPts val="1400"/>
              <a:buChar char="●"/>
            </a:pPr>
            <a:r>
              <a:rPr lang="en"/>
              <a:t>DigitalOcean Spaces is where we are headed (S3 framework)</a:t>
            </a:r>
            <a:endParaRPr/>
          </a:p>
          <a:p>
            <a:pPr indent="-317500" lvl="0" marL="457200" rtl="0" algn="l">
              <a:spcBef>
                <a:spcPts val="0"/>
              </a:spcBef>
              <a:spcAft>
                <a:spcPts val="0"/>
              </a:spcAft>
              <a:buSzPts val="1400"/>
              <a:buChar char="●"/>
            </a:pPr>
            <a:r>
              <a:rPr lang="en"/>
              <a:t>Once this issue is sorted, we can easily start load balancing the site.</a:t>
            </a:r>
            <a:endParaRPr/>
          </a:p>
          <a:p>
            <a:pPr indent="-317500" lvl="0" marL="457200" rtl="0" algn="l">
              <a:spcBef>
                <a:spcPts val="0"/>
              </a:spcBef>
              <a:spcAft>
                <a:spcPts val="0"/>
              </a:spcAft>
              <a:buSzPts val="1400"/>
              <a:buChar char="●"/>
            </a:pPr>
            <a:r>
              <a:rPr lang="en"/>
              <a:t>Spaces is easy to use.</a:t>
            </a:r>
            <a:endParaRPr/>
          </a:p>
          <a:p>
            <a:pPr indent="0" lvl="0" marL="457200" rtl="0" algn="l">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41"/>
          <p:cNvSpPr txBox="1"/>
          <p:nvPr>
            <p:ph type="title"/>
          </p:nvPr>
        </p:nvSpPr>
        <p:spPr>
          <a:xfrm>
            <a:off x="460950" y="7566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Artisan Tasks</a:t>
            </a:r>
            <a:endParaRPr/>
          </a:p>
        </p:txBody>
      </p:sp>
      <p:sp>
        <p:nvSpPr>
          <p:cNvPr id="244" name="Google Shape;244;p41"/>
          <p:cNvSpPr txBox="1"/>
          <p:nvPr>
            <p:ph idx="1" type="body"/>
          </p:nvPr>
        </p:nvSpPr>
        <p:spPr>
          <a:xfrm>
            <a:off x="507825" y="1877700"/>
            <a:ext cx="8260200" cy="3265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Able to replicate cron tasks in Java and Ruby really easily with Laravel/PHP</a:t>
            </a:r>
            <a:endParaRPr/>
          </a:p>
          <a:p>
            <a:pPr indent="-317500" lvl="0" marL="457200" rtl="0" algn="l">
              <a:spcBef>
                <a:spcPts val="0"/>
              </a:spcBef>
              <a:spcAft>
                <a:spcPts val="0"/>
              </a:spcAft>
              <a:buSzPts val="1400"/>
              <a:buChar char="●"/>
            </a:pPr>
            <a:r>
              <a:rPr lang="en"/>
              <a:t>It’s nice having the whole Laravel framework in cron since there isn’t much it can’t do</a:t>
            </a:r>
            <a:endParaRPr/>
          </a:p>
          <a:p>
            <a:pPr indent="-317500" lvl="0" marL="457200" rtl="0" algn="l">
              <a:spcBef>
                <a:spcPts val="0"/>
              </a:spcBef>
              <a:spcAft>
                <a:spcPts val="0"/>
              </a:spcAft>
              <a:buSzPts val="1400"/>
              <a:buChar char="●"/>
            </a:pPr>
            <a:r>
              <a:rPr lang="en"/>
              <a:t>Don’t use Artisan tasks to import data, build those into Seeder classes and run those, unless you need parameters, then do use Artisan tasks.</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245" name="Google Shape;245;p41"/>
          <p:cNvPicPr preferRelativeResize="0"/>
          <p:nvPr/>
        </p:nvPicPr>
        <p:blipFill>
          <a:blip r:embed="rId3">
            <a:alphaModFix/>
          </a:blip>
          <a:stretch>
            <a:fillRect/>
          </a:stretch>
        </p:blipFill>
        <p:spPr>
          <a:xfrm>
            <a:off x="900000" y="3284681"/>
            <a:ext cx="6588474" cy="650700"/>
          </a:xfrm>
          <a:prstGeom prst="rect">
            <a:avLst/>
          </a:prstGeom>
          <a:noFill/>
          <a:ln>
            <a:noFill/>
          </a:ln>
        </p:spPr>
      </p:pic>
      <p:pic>
        <p:nvPicPr>
          <p:cNvPr id="246" name="Google Shape;246;p41"/>
          <p:cNvPicPr preferRelativeResize="0"/>
          <p:nvPr/>
        </p:nvPicPr>
        <p:blipFill>
          <a:blip r:embed="rId4">
            <a:alphaModFix/>
          </a:blip>
          <a:stretch>
            <a:fillRect/>
          </a:stretch>
        </p:blipFill>
        <p:spPr>
          <a:xfrm>
            <a:off x="877650" y="4141600"/>
            <a:ext cx="6796550" cy="445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Talk Schedule</a:t>
            </a:r>
            <a:endParaRPr/>
          </a:p>
        </p:txBody>
      </p:sp>
      <p:sp>
        <p:nvSpPr>
          <p:cNvPr id="81" name="Google Shape;81;p1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What is Legacy Code?</a:t>
            </a:r>
            <a:endParaRPr/>
          </a:p>
          <a:p>
            <a:pPr indent="-317500" lvl="0" marL="457200" rtl="0" algn="l">
              <a:spcBef>
                <a:spcPts val="0"/>
              </a:spcBef>
              <a:spcAft>
                <a:spcPts val="0"/>
              </a:spcAft>
              <a:buSzPts val="1400"/>
              <a:buChar char="●"/>
            </a:pPr>
            <a:r>
              <a:rPr lang="en"/>
              <a:t>What is Laravel?</a:t>
            </a:r>
            <a:endParaRPr/>
          </a:p>
          <a:p>
            <a:pPr indent="-317500" lvl="0" marL="457200" rtl="0" algn="l">
              <a:spcBef>
                <a:spcPts val="0"/>
              </a:spcBef>
              <a:spcAft>
                <a:spcPts val="0"/>
              </a:spcAft>
              <a:buSzPts val="1400"/>
              <a:buChar char="●"/>
            </a:pPr>
            <a:r>
              <a:rPr lang="en"/>
              <a:t>Where the project was at, at the beginning</a:t>
            </a:r>
            <a:endParaRPr/>
          </a:p>
          <a:p>
            <a:pPr indent="-317500" lvl="0" marL="457200" rtl="0" algn="l">
              <a:spcBef>
                <a:spcPts val="0"/>
              </a:spcBef>
              <a:spcAft>
                <a:spcPts val="0"/>
              </a:spcAft>
              <a:buSzPts val="1400"/>
              <a:buChar char="●"/>
            </a:pPr>
            <a:r>
              <a:rPr lang="en"/>
              <a:t>My experience with migrating a 10 year old web application into the Laravel Framework.</a:t>
            </a:r>
            <a:endParaRPr/>
          </a:p>
          <a:p>
            <a:pPr indent="-317500" lvl="0" marL="457200" rtl="0" algn="l">
              <a:spcBef>
                <a:spcPts val="0"/>
              </a:spcBef>
              <a:spcAft>
                <a:spcPts val="0"/>
              </a:spcAft>
              <a:buSzPts val="1400"/>
              <a:buChar char="●"/>
            </a:pPr>
            <a:r>
              <a:rPr lang="en"/>
              <a:t>The issue of where to start, mapping out the old code, and what to keep (if anything).</a:t>
            </a:r>
            <a:endParaRPr/>
          </a:p>
          <a:p>
            <a:pPr indent="-317500" lvl="0" marL="457200" rtl="0" algn="l">
              <a:spcBef>
                <a:spcPts val="0"/>
              </a:spcBef>
              <a:spcAft>
                <a:spcPts val="0"/>
              </a:spcAft>
              <a:buSzPts val="1400"/>
              <a:buChar char="●"/>
            </a:pPr>
            <a:r>
              <a:rPr lang="en"/>
              <a:t>This is an on-going project.</a:t>
            </a:r>
            <a:endParaRPr/>
          </a:p>
          <a:p>
            <a:pPr indent="-317500" lvl="0" marL="457200" rtl="0" algn="l">
              <a:spcBef>
                <a:spcPts val="0"/>
              </a:spcBef>
              <a:spcAft>
                <a:spcPts val="0"/>
              </a:spcAft>
              <a:buSzPts val="1400"/>
              <a:buChar char="●"/>
            </a:pPr>
            <a:r>
              <a:rPr lang="en"/>
              <a:t>If you have any suggestions, I’m all ears.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82" name="Google Shape;82;p1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Warning:</a:t>
            </a:r>
            <a:endParaRPr/>
          </a:p>
          <a:p>
            <a:pPr indent="0" lvl="0" marL="0" rtl="0" algn="l">
              <a:spcBef>
                <a:spcPts val="1600"/>
              </a:spcBef>
              <a:spcAft>
                <a:spcPts val="0"/>
              </a:spcAft>
              <a:buNone/>
            </a:pPr>
            <a:r>
              <a:rPr lang="en"/>
              <a:t>I’ve made mistakes.</a:t>
            </a:r>
            <a:endParaRPr/>
          </a:p>
          <a:p>
            <a:pPr indent="0" lvl="0" marL="0" rtl="0" algn="ctr">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2"/>
          <p:cNvSpPr txBox="1"/>
          <p:nvPr>
            <p:ph type="title"/>
          </p:nvPr>
        </p:nvSpPr>
        <p:spPr>
          <a:xfrm>
            <a:off x="460950" y="7566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 we are now</a:t>
            </a:r>
            <a:endParaRPr/>
          </a:p>
        </p:txBody>
      </p:sp>
      <p:sp>
        <p:nvSpPr>
          <p:cNvPr id="252" name="Google Shape;252;p42"/>
          <p:cNvSpPr txBox="1"/>
          <p:nvPr>
            <p:ph idx="1" type="body"/>
          </p:nvPr>
        </p:nvSpPr>
        <p:spPr>
          <a:xfrm>
            <a:off x="507825" y="1877700"/>
            <a:ext cx="8260200" cy="3265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Talk covers about 2 years of development</a:t>
            </a:r>
            <a:endParaRPr/>
          </a:p>
          <a:p>
            <a:pPr indent="-317500" lvl="0" marL="457200" rtl="0" algn="l">
              <a:spcBef>
                <a:spcPts val="0"/>
              </a:spcBef>
              <a:spcAft>
                <a:spcPts val="0"/>
              </a:spcAft>
              <a:buSzPts val="1400"/>
              <a:buChar char="●"/>
            </a:pPr>
            <a:r>
              <a:rPr lang="en"/>
              <a:t>300,000 lines of code either deleted or refactored into laravel.</a:t>
            </a:r>
            <a:endParaRPr/>
          </a:p>
          <a:p>
            <a:pPr indent="-317500" lvl="0" marL="457200" rtl="0" algn="l">
              <a:spcBef>
                <a:spcPts val="0"/>
              </a:spcBef>
              <a:spcAft>
                <a:spcPts val="0"/>
              </a:spcAft>
              <a:buSzPts val="1400"/>
              <a:buChar char="●"/>
            </a:pPr>
            <a:r>
              <a:rPr lang="en"/>
              <a:t>It’s common to hear ‘Just re-write it’, but consider the time and energy it took to code in the first place before making that attempt.</a:t>
            </a:r>
            <a:endParaRPr/>
          </a:p>
          <a:p>
            <a:pPr indent="-317500" lvl="0" marL="457200" rtl="0" algn="l">
              <a:spcBef>
                <a:spcPts val="0"/>
              </a:spcBef>
              <a:spcAft>
                <a:spcPts val="0"/>
              </a:spcAft>
              <a:buSzPts val="1400"/>
              <a:buChar char="●"/>
            </a:pPr>
            <a:r>
              <a:rPr lang="en"/>
              <a:t>10 years of legacy code is still probably 10 years of refactoring.</a:t>
            </a:r>
            <a:endParaRPr/>
          </a:p>
          <a:p>
            <a:pPr indent="-317500" lvl="0" marL="457200" rtl="0" algn="l">
              <a:spcBef>
                <a:spcPts val="0"/>
              </a:spcBef>
              <a:spcAft>
                <a:spcPts val="0"/>
              </a:spcAft>
              <a:buSzPts val="1400"/>
              <a:buChar char="●"/>
            </a:pPr>
            <a:r>
              <a:rPr lang="en"/>
              <a:t>If legacy works, don’t lose features for the sake of upgrading the code.</a:t>
            </a:r>
            <a:endParaRPr/>
          </a:p>
          <a:p>
            <a:pPr indent="-317500" lvl="0" marL="457200" rtl="0" algn="l">
              <a:spcBef>
                <a:spcPts val="0"/>
              </a:spcBef>
              <a:spcAft>
                <a:spcPts val="0"/>
              </a:spcAft>
              <a:buSzPts val="1400"/>
              <a:buChar char="●"/>
            </a:pPr>
            <a:r>
              <a:rPr lang="en"/>
              <a:t>Customers == cashflow, don’t annoy them, they don’t care that the framework is MVC if they lose an important feature.</a:t>
            </a:r>
            <a:endParaRPr/>
          </a:p>
          <a:p>
            <a:pPr indent="-317500" lvl="0" marL="457200" rtl="0" algn="l">
              <a:spcBef>
                <a:spcPts val="0"/>
              </a:spcBef>
              <a:spcAft>
                <a:spcPts val="0"/>
              </a:spcAft>
              <a:buSzPts val="1400"/>
              <a:buChar char="●"/>
            </a:pPr>
            <a:r>
              <a:rPr lang="en"/>
              <a:t>Next time I will follow a more Test Driven Development, Laravel tests have improved lately(Dusk)</a:t>
            </a:r>
            <a:endParaRPr/>
          </a:p>
          <a:p>
            <a:pPr indent="-317500" lvl="0" marL="457200" rtl="0" algn="l">
              <a:spcBef>
                <a:spcPts val="0"/>
              </a:spcBef>
              <a:spcAft>
                <a:spcPts val="0"/>
              </a:spcAft>
              <a:buSzPts val="1400"/>
              <a:buChar char="●"/>
            </a:pPr>
            <a:r>
              <a:rPr lang="en"/>
              <a:t>Moving infrastructure improved uptime drastically.</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3"/>
          <p:cNvSpPr txBox="1"/>
          <p:nvPr>
            <p:ph type="title"/>
          </p:nvPr>
        </p:nvSpPr>
        <p:spPr>
          <a:xfrm>
            <a:off x="285875" y="311000"/>
            <a:ext cx="2808000" cy="176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3000"/>
          </a:p>
          <a:p>
            <a:pPr indent="0" lvl="0" marL="0" rtl="0" algn="l">
              <a:spcBef>
                <a:spcPts val="0"/>
              </a:spcBef>
              <a:spcAft>
                <a:spcPts val="0"/>
              </a:spcAft>
              <a:buNone/>
            </a:pPr>
            <a:r>
              <a:rPr lang="en" sz="3000"/>
              <a:t>Thanks!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Any Questions?</a:t>
            </a:r>
            <a:endParaRPr sz="3000"/>
          </a:p>
        </p:txBody>
      </p:sp>
      <p:sp>
        <p:nvSpPr>
          <p:cNvPr id="258" name="Google Shape;258;p43"/>
          <p:cNvSpPr txBox="1"/>
          <p:nvPr>
            <p:ph idx="1" type="body"/>
          </p:nvPr>
        </p:nvSpPr>
        <p:spPr>
          <a:xfrm>
            <a:off x="333750" y="291315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Contact me:</a:t>
            </a:r>
            <a:endParaRPr sz="1400"/>
          </a:p>
          <a:p>
            <a:pPr indent="0" lvl="0" marL="0" rtl="0" algn="l">
              <a:spcBef>
                <a:spcPts val="1600"/>
              </a:spcBef>
              <a:spcAft>
                <a:spcPts val="0"/>
              </a:spcAft>
              <a:buNone/>
            </a:pPr>
            <a:r>
              <a:rPr lang="en" sz="1400" u="sng">
                <a:solidFill>
                  <a:schemeClr val="hlink"/>
                </a:solidFill>
                <a:hlinkClick r:id="rId3"/>
              </a:rPr>
              <a:t>https://leecrosdale.com</a:t>
            </a:r>
            <a:endParaRPr sz="1400"/>
          </a:p>
          <a:p>
            <a:pPr indent="0" lvl="0" marL="0" rtl="0" algn="l">
              <a:spcBef>
                <a:spcPts val="1600"/>
              </a:spcBef>
              <a:spcAft>
                <a:spcPts val="0"/>
              </a:spcAft>
              <a:buNone/>
            </a:pPr>
            <a:r>
              <a:rPr lang="en" sz="1400"/>
              <a:t>twitter.com/leecrosdale</a:t>
            </a:r>
            <a:endParaRPr sz="1400"/>
          </a:p>
          <a:p>
            <a:pPr indent="0" lvl="0" marL="0" rtl="0" algn="l">
              <a:spcBef>
                <a:spcPts val="1600"/>
              </a:spcBef>
              <a:spcAft>
                <a:spcPts val="0"/>
              </a:spcAft>
              <a:buNone/>
            </a:pPr>
            <a:r>
              <a:t/>
            </a:r>
            <a:endParaRPr sz="1400"/>
          </a:p>
          <a:p>
            <a:pPr indent="0" lvl="0" marL="0" rtl="0" algn="l">
              <a:spcBef>
                <a:spcPts val="0"/>
              </a:spcBef>
              <a:spcAft>
                <a:spcPts val="0"/>
              </a:spcAft>
              <a:buNone/>
            </a:pPr>
            <a:r>
              <a:rPr lang="en" sz="1400"/>
              <a:t> </a:t>
            </a:r>
            <a:endParaRPr sz="1400"/>
          </a:p>
        </p:txBody>
      </p:sp>
      <p:pic>
        <p:nvPicPr>
          <p:cNvPr descr="Black and white upward shot of Golden Gate Bridge" id="259" name="Google Shape;259;p43"/>
          <p:cNvPicPr preferRelativeResize="0"/>
          <p:nvPr/>
        </p:nvPicPr>
        <p:blipFill rotWithShape="1">
          <a:blip r:embed="rId4">
            <a:alphaModFix/>
          </a:blip>
          <a:srcRect b="0" l="19071" r="4853" t="9"/>
          <a:stretch/>
        </p:blipFill>
        <p:spPr>
          <a:xfrm>
            <a:off x="3274676" y="0"/>
            <a:ext cx="5869325" cy="5143504"/>
          </a:xfrm>
          <a:prstGeom prst="rect">
            <a:avLst/>
          </a:prstGeom>
          <a:noFill/>
          <a:ln>
            <a:noFill/>
          </a:ln>
        </p:spPr>
      </p:pic>
      <p:pic>
        <p:nvPicPr>
          <p:cNvPr id="260" name="Google Shape;260;p43"/>
          <p:cNvPicPr preferRelativeResize="0"/>
          <p:nvPr/>
        </p:nvPicPr>
        <p:blipFill>
          <a:blip r:embed="rId5">
            <a:alphaModFix/>
          </a:blip>
          <a:stretch>
            <a:fillRect/>
          </a:stretch>
        </p:blipFill>
        <p:spPr>
          <a:xfrm>
            <a:off x="3249575" y="16400"/>
            <a:ext cx="59692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6"/>
          <p:cNvSpPr txBox="1"/>
          <p:nvPr>
            <p:ph idx="4294967295" type="title"/>
          </p:nvPr>
        </p:nvSpPr>
        <p:spPr>
          <a:xfrm>
            <a:off x="773700" y="1076550"/>
            <a:ext cx="7596600" cy="134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rPr>
              <a:t>“</a:t>
            </a:r>
            <a:r>
              <a:rPr lang="en">
                <a:solidFill>
                  <a:schemeClr val="lt2"/>
                </a:solidFill>
              </a:rPr>
              <a:t>Mathematicians stand on each others' shoulders and computer scientists stand on each others' toes.</a:t>
            </a:r>
            <a:r>
              <a:rPr lang="en">
                <a:solidFill>
                  <a:schemeClr val="lt2"/>
                </a:solidFill>
              </a:rPr>
              <a:t>”</a:t>
            </a:r>
            <a:endParaRPr>
              <a:solidFill>
                <a:schemeClr val="lt2"/>
              </a:solidFill>
            </a:endParaRPr>
          </a:p>
        </p:txBody>
      </p:sp>
      <p:cxnSp>
        <p:nvCxnSpPr>
          <p:cNvPr id="88" name="Google Shape;88;p16"/>
          <p:cNvCxnSpPr/>
          <p:nvPr/>
        </p:nvCxnSpPr>
        <p:spPr>
          <a:xfrm>
            <a:off x="4295550" y="2693400"/>
            <a:ext cx="552900" cy="0"/>
          </a:xfrm>
          <a:prstGeom prst="straightConnector1">
            <a:avLst/>
          </a:prstGeom>
          <a:noFill/>
          <a:ln cap="flat" cmpd="sng" w="28575">
            <a:solidFill>
              <a:schemeClr val="dk1"/>
            </a:solidFill>
            <a:prstDash val="solid"/>
            <a:round/>
            <a:headEnd len="sm" w="sm" type="none"/>
            <a:tailEnd len="sm" w="sm" type="none"/>
          </a:ln>
        </p:spPr>
      </p:cxnSp>
      <p:sp>
        <p:nvSpPr>
          <p:cNvPr id="89" name="Google Shape;89;p16"/>
          <p:cNvSpPr txBox="1"/>
          <p:nvPr>
            <p:ph idx="4294967295" type="body"/>
          </p:nvPr>
        </p:nvSpPr>
        <p:spPr>
          <a:xfrm>
            <a:off x="773700" y="2961650"/>
            <a:ext cx="7596600" cy="51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 </a:t>
            </a:r>
            <a:r>
              <a:rPr lang="en"/>
              <a:t>Richard Hamming</a:t>
            </a:r>
            <a:endParaRPr/>
          </a:p>
        </p:txBody>
      </p:sp>
      <p:pic>
        <p:nvPicPr>
          <p:cNvPr id="90" name="Google Shape;90;p16"/>
          <p:cNvPicPr preferRelativeResize="0"/>
          <p:nvPr/>
        </p:nvPicPr>
        <p:blipFill>
          <a:blip r:embed="rId3">
            <a:alphaModFix/>
          </a:blip>
          <a:stretch>
            <a:fillRect/>
          </a:stretch>
        </p:blipFill>
        <p:spPr>
          <a:xfrm>
            <a:off x="6733525" y="2425038"/>
            <a:ext cx="2076450" cy="2752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Legacy?</a:t>
            </a:r>
            <a:endParaRPr/>
          </a:p>
        </p:txBody>
      </p:sp>
      <p:sp>
        <p:nvSpPr>
          <p:cNvPr id="96" name="Google Shape;96;p17"/>
          <p:cNvSpPr txBox="1"/>
          <p:nvPr>
            <p:ph idx="1" type="body"/>
          </p:nvPr>
        </p:nvSpPr>
        <p:spPr>
          <a:xfrm>
            <a:off x="471900" y="1919075"/>
            <a:ext cx="82602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Code that still works, but better, smarter, faster ways now exist that would provide, added value in terms of functionality and maintainability.</a:t>
            </a:r>
            <a:endParaRPr sz="1800"/>
          </a:p>
          <a:p>
            <a:pPr indent="-342900" lvl="0" marL="457200" rtl="0" algn="l">
              <a:spcBef>
                <a:spcPts val="0"/>
              </a:spcBef>
              <a:spcAft>
                <a:spcPts val="0"/>
              </a:spcAft>
              <a:buSzPts val="1800"/>
              <a:buChar char="●"/>
            </a:pPr>
            <a:r>
              <a:rPr lang="en" sz="1800"/>
              <a:t>When a developer leaves, their code also becomes legacy.</a:t>
            </a:r>
            <a:endParaRPr sz="1800"/>
          </a:p>
          <a:p>
            <a:pPr indent="-342900" lvl="0" marL="457200" rtl="0" algn="l">
              <a:spcBef>
                <a:spcPts val="0"/>
              </a:spcBef>
              <a:spcAft>
                <a:spcPts val="0"/>
              </a:spcAft>
              <a:buSzPts val="1800"/>
              <a:buChar char="●"/>
            </a:pPr>
            <a:r>
              <a:rPr lang="en" sz="1800"/>
              <a:t>Eventually all code becomes legacy..</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Laravel?</a:t>
            </a:r>
            <a:endParaRPr/>
          </a:p>
        </p:txBody>
      </p:sp>
      <p:sp>
        <p:nvSpPr>
          <p:cNvPr id="102" name="Google Shape;102;p18"/>
          <p:cNvSpPr txBox="1"/>
          <p:nvPr>
            <p:ph idx="1" type="body"/>
          </p:nvPr>
        </p:nvSpPr>
        <p:spPr>
          <a:xfrm>
            <a:off x="471900" y="1919075"/>
            <a:ext cx="82602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PHP Framework - Started by Taylor Otwell</a:t>
            </a:r>
            <a:endParaRPr/>
          </a:p>
          <a:p>
            <a:pPr indent="0" lvl="0" marL="0" rtl="0" algn="l">
              <a:spcBef>
                <a:spcPts val="1600"/>
              </a:spcBef>
              <a:spcAft>
                <a:spcPts val="0"/>
              </a:spcAft>
              <a:buNone/>
            </a:pPr>
            <a:r>
              <a:rPr lang="en"/>
              <a:t>Laravel.com</a:t>
            </a:r>
            <a:endParaRPr/>
          </a:p>
          <a:p>
            <a:pPr indent="0" lvl="0" marL="0" rtl="0" algn="l">
              <a:spcBef>
                <a:spcPts val="1600"/>
              </a:spcBef>
              <a:spcAft>
                <a:spcPts val="0"/>
              </a:spcAft>
              <a:buNone/>
            </a:pPr>
            <a:r>
              <a:rPr lang="en"/>
              <a:t>Lots of libraries build up a good starting package for any web developer needs.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Setting: October 2016</a:t>
            </a:r>
            <a:endParaRPr/>
          </a:p>
        </p:txBody>
      </p:sp>
      <p:sp>
        <p:nvSpPr>
          <p:cNvPr id="108" name="Google Shape;108;p19"/>
          <p:cNvSpPr txBox="1"/>
          <p:nvPr>
            <p:ph idx="1" type="body"/>
          </p:nvPr>
        </p:nvSpPr>
        <p:spPr>
          <a:xfrm>
            <a:off x="471900" y="1919075"/>
            <a:ext cx="8260200" cy="30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System Infrastructure</a:t>
            </a:r>
            <a:endParaRPr/>
          </a:p>
          <a:p>
            <a:pPr indent="-317500" lvl="0" marL="457200" rtl="0" algn="l">
              <a:spcBef>
                <a:spcPts val="1600"/>
              </a:spcBef>
              <a:spcAft>
                <a:spcPts val="0"/>
              </a:spcAft>
              <a:buSzPts val="1400"/>
              <a:buChar char="●"/>
            </a:pPr>
            <a:r>
              <a:rPr lang="en"/>
              <a:t>Apache</a:t>
            </a:r>
            <a:endParaRPr/>
          </a:p>
          <a:p>
            <a:pPr indent="-317500" lvl="0" marL="457200" rtl="0" algn="l">
              <a:spcBef>
                <a:spcPts val="0"/>
              </a:spcBef>
              <a:spcAft>
                <a:spcPts val="0"/>
              </a:spcAft>
              <a:buSzPts val="1400"/>
              <a:buChar char="●"/>
            </a:pPr>
            <a:r>
              <a:rPr lang="en"/>
              <a:t>MySQL 5.4</a:t>
            </a:r>
            <a:endParaRPr/>
          </a:p>
          <a:p>
            <a:pPr indent="-317500" lvl="0" marL="457200" rtl="0" algn="l">
              <a:spcBef>
                <a:spcPts val="0"/>
              </a:spcBef>
              <a:spcAft>
                <a:spcPts val="0"/>
              </a:spcAft>
              <a:buSzPts val="1400"/>
              <a:buChar char="●"/>
            </a:pPr>
            <a:r>
              <a:rPr lang="en"/>
              <a:t>PHP 5.2 w/ Security Patches (apparently, however I didn’t ever find proof of this)</a:t>
            </a:r>
            <a:endParaRPr/>
          </a:p>
          <a:p>
            <a:pPr indent="0" lvl="0" marL="0" rtl="0" algn="l">
              <a:spcBef>
                <a:spcPts val="1600"/>
              </a:spcBef>
              <a:spcAft>
                <a:spcPts val="0"/>
              </a:spcAft>
              <a:buNone/>
            </a:pPr>
            <a:r>
              <a:rPr lang="en"/>
              <a:t>Other code was running in cron, Java, Ruby</a:t>
            </a:r>
            <a:endParaRPr/>
          </a:p>
          <a:p>
            <a:pPr indent="0" lvl="0" marL="0" rtl="0" algn="l">
              <a:spcBef>
                <a:spcPts val="1600"/>
              </a:spcBef>
              <a:spcAft>
                <a:spcPts val="0"/>
              </a:spcAft>
              <a:buNone/>
            </a:pPr>
            <a:r>
              <a:rPr lang="en"/>
              <a:t>No backups except on site daily backups</a:t>
            </a:r>
            <a:endParaRPr/>
          </a:p>
          <a:p>
            <a:pPr indent="0" lvl="0" marL="0" rtl="0" algn="l">
              <a:spcBef>
                <a:spcPts val="1600"/>
              </a:spcBef>
              <a:spcAft>
                <a:spcPts val="0"/>
              </a:spcAft>
              <a:buNone/>
            </a:pPr>
            <a:r>
              <a:rPr lang="en"/>
              <a:t>Code was managed via FTP</a:t>
            </a:r>
            <a:endParaRPr/>
          </a:p>
          <a:p>
            <a:pPr indent="0" lvl="0" marL="0" rtl="0" algn="l">
              <a:spcBef>
                <a:spcPts val="1600"/>
              </a:spcBef>
              <a:spcAft>
                <a:spcPts val="1600"/>
              </a:spcAft>
              <a:buNone/>
            </a:pPr>
            <a:r>
              <a:rPr lang="en"/>
              <a:t>And then there was one..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id="113" name="Google Shape;113;p20"/>
          <p:cNvPicPr preferRelativeResize="0"/>
          <p:nvPr/>
        </p:nvPicPr>
        <p:blipFill>
          <a:blip r:embed="rId3">
            <a:alphaModFix/>
          </a:blip>
          <a:stretch>
            <a:fillRect/>
          </a:stretch>
        </p:blipFill>
        <p:spPr>
          <a:xfrm>
            <a:off x="1746275" y="165600"/>
            <a:ext cx="5881976" cy="4724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Moving to the cloud</a:t>
            </a:r>
            <a:endParaRPr/>
          </a:p>
        </p:txBody>
      </p:sp>
      <p:sp>
        <p:nvSpPr>
          <p:cNvPr id="119" name="Google Shape;119;p21"/>
          <p:cNvSpPr txBox="1"/>
          <p:nvPr>
            <p:ph idx="1" type="body"/>
          </p:nvPr>
        </p:nvSpPr>
        <p:spPr>
          <a:xfrm>
            <a:off x="471900" y="1836100"/>
            <a:ext cx="8260200" cy="312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really didn’t want a dedicated box, the entire infrastructure on a single machine was scary.</a:t>
            </a:r>
            <a:endParaRPr/>
          </a:p>
          <a:p>
            <a:pPr indent="0" lvl="0" marL="0" rtl="0" algn="l">
              <a:spcBef>
                <a:spcPts val="1600"/>
              </a:spcBef>
              <a:spcAft>
                <a:spcPts val="0"/>
              </a:spcAft>
              <a:buNone/>
            </a:pPr>
            <a:r>
              <a:rPr lang="en"/>
              <a:t>For £400 a month you didn’t really get much room for anything other than the one site, other projects would be cloud hosted anyway.</a:t>
            </a:r>
            <a:endParaRPr/>
          </a:p>
          <a:p>
            <a:pPr indent="0" lvl="0" marL="0" rtl="0" algn="l">
              <a:spcBef>
                <a:spcPts val="1600"/>
              </a:spcBef>
              <a:spcAft>
                <a:spcPts val="0"/>
              </a:spcAft>
              <a:buNone/>
            </a:pPr>
            <a:r>
              <a:rPr lang="en"/>
              <a:t>Infrastructure goals:</a:t>
            </a:r>
            <a:endParaRPr/>
          </a:p>
          <a:p>
            <a:pPr indent="-317500" lvl="0" marL="457200" rtl="0" algn="l">
              <a:spcBef>
                <a:spcPts val="1600"/>
              </a:spcBef>
              <a:spcAft>
                <a:spcPts val="0"/>
              </a:spcAft>
              <a:buSzPts val="1400"/>
              <a:buAutoNum type="arabicPeriod"/>
            </a:pPr>
            <a:r>
              <a:rPr lang="en"/>
              <a:t>It needed to be cost effective</a:t>
            </a:r>
            <a:endParaRPr/>
          </a:p>
          <a:p>
            <a:pPr indent="-317500" lvl="0" marL="457200" rtl="0" algn="l">
              <a:spcBef>
                <a:spcPts val="0"/>
              </a:spcBef>
              <a:spcAft>
                <a:spcPts val="0"/>
              </a:spcAft>
              <a:buSzPts val="1400"/>
              <a:buAutoNum type="arabicPeriod"/>
            </a:pPr>
            <a:r>
              <a:rPr lang="en"/>
              <a:t>We needed to have full control over the boxes</a:t>
            </a:r>
            <a:endParaRPr/>
          </a:p>
          <a:p>
            <a:pPr indent="-317500" lvl="0" marL="457200" rtl="0" algn="l">
              <a:spcBef>
                <a:spcPts val="0"/>
              </a:spcBef>
              <a:spcAft>
                <a:spcPts val="0"/>
              </a:spcAft>
              <a:buSzPts val="1400"/>
              <a:buAutoNum type="arabicPeriod"/>
            </a:pPr>
            <a:r>
              <a:rPr lang="en"/>
              <a:t>We wanted something that would do Continuous Integration (CI)</a:t>
            </a:r>
            <a:endParaRPr/>
          </a:p>
          <a:p>
            <a:pPr indent="-317500" lvl="0" marL="457200" rtl="0" algn="l">
              <a:spcBef>
                <a:spcPts val="0"/>
              </a:spcBef>
              <a:spcAft>
                <a:spcPts val="0"/>
              </a:spcAft>
              <a:buSzPts val="1400"/>
              <a:buAutoNum type="arabicPeriod"/>
            </a:pPr>
            <a:r>
              <a:rPr lang="en"/>
              <a:t>Had GIT integration</a:t>
            </a:r>
            <a:endParaRPr/>
          </a:p>
          <a:p>
            <a:pPr indent="-317500" lvl="0" marL="457200" rtl="0" algn="l">
              <a:spcBef>
                <a:spcPts val="0"/>
              </a:spcBef>
              <a:spcAft>
                <a:spcPts val="0"/>
              </a:spcAft>
              <a:buSzPts val="1400"/>
              <a:buAutoNum type="arabicPeriod"/>
            </a:pPr>
            <a:r>
              <a:rPr lang="en"/>
              <a:t>We wanted to be able to create new boxes and sites easily, preferably with some sort of pre-configured setup.</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